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Public Sans" panose="020B0604020202020204" charset="0"/>
      <p:regular r:id="rId11"/>
    </p:embeddedFont>
    <p:embeddedFont>
      <p:font typeface="Public Sans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157C07-41DA-DA14-2D1B-2ABDE84F1AF0}" v="60" dt="2025-04-14T22:38:52.629"/>
    <p1510:client id="{E05CBAA2-CEA2-219E-4A81-104FF48C23E0}" v="1" dt="2025-04-14T22:48:45.3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UEL SANTIAGO FALLA ALFARO" userId="S::ssfallaa@correo.usbcali.edu.co::d898d283-8478-4306-afdd-9c0850122c44" providerId="AD" clId="Web-{E05CBAA2-CEA2-219E-4A81-104FF48C23E0}"/>
    <pc:docChg chg="modSld">
      <pc:chgData name="SAMUEL SANTIAGO FALLA ALFARO" userId="S::ssfallaa@correo.usbcali.edu.co::d898d283-8478-4306-afdd-9c0850122c44" providerId="AD" clId="Web-{E05CBAA2-CEA2-219E-4A81-104FF48C23E0}" dt="2025-04-14T22:59:48.633" v="154"/>
      <pc:docMkLst>
        <pc:docMk/>
      </pc:docMkLst>
      <pc:sldChg chg="modNotes">
        <pc:chgData name="SAMUEL SANTIAGO FALLA ALFARO" userId="S::ssfallaa@correo.usbcali.edu.co::d898d283-8478-4306-afdd-9c0850122c44" providerId="AD" clId="Web-{E05CBAA2-CEA2-219E-4A81-104FF48C23E0}" dt="2025-04-14T22:59:48.633" v="154"/>
        <pc:sldMkLst>
          <pc:docMk/>
          <pc:sldMk cId="0" sldId="257"/>
        </pc:sldMkLst>
      </pc:sldChg>
      <pc:sldChg chg="modNotes">
        <pc:chgData name="SAMUEL SANTIAGO FALLA ALFARO" userId="S::ssfallaa@correo.usbcali.edu.co::d898d283-8478-4306-afdd-9c0850122c44" providerId="AD" clId="Web-{E05CBAA2-CEA2-219E-4A81-104FF48C23E0}" dt="2025-04-14T22:49:58.359" v="144"/>
        <pc:sldMkLst>
          <pc:docMk/>
          <pc:sldMk cId="0" sldId="258"/>
        </pc:sldMkLst>
      </pc:sldChg>
    </pc:docChg>
  </pc:docChgLst>
  <pc:docChgLst>
    <pc:chgData name="SAMUEL SANTIAGO FALLA ALFARO" userId="S::ssfallaa@correo.usbcali.edu.co::d898d283-8478-4306-afdd-9c0850122c44" providerId="AD" clId="Web-{18157C07-41DA-DA14-2D1B-2ABDE84F1AF0}"/>
    <pc:docChg chg="modSld">
      <pc:chgData name="SAMUEL SANTIAGO FALLA ALFARO" userId="S::ssfallaa@correo.usbcali.edu.co::d898d283-8478-4306-afdd-9c0850122c44" providerId="AD" clId="Web-{18157C07-41DA-DA14-2D1B-2ABDE84F1AF0}" dt="2025-04-14T22:43:11.530" v="1510"/>
      <pc:docMkLst>
        <pc:docMk/>
      </pc:docMkLst>
      <pc:sldChg chg="modSp modNotes">
        <pc:chgData name="SAMUEL SANTIAGO FALLA ALFARO" userId="S::ssfallaa@correo.usbcali.edu.co::d898d283-8478-4306-afdd-9c0850122c44" providerId="AD" clId="Web-{18157C07-41DA-DA14-2D1B-2ABDE84F1AF0}" dt="2025-04-14T22:01:11.477" v="337"/>
        <pc:sldMkLst>
          <pc:docMk/>
          <pc:sldMk cId="0" sldId="257"/>
        </pc:sldMkLst>
        <pc:spChg chg="mod">
          <ac:chgData name="SAMUEL SANTIAGO FALLA ALFARO" userId="S::ssfallaa@correo.usbcali.edu.co::d898d283-8478-4306-afdd-9c0850122c44" providerId="AD" clId="Web-{18157C07-41DA-DA14-2D1B-2ABDE84F1AF0}" dt="2025-04-14T22:00:45.914" v="327" actId="20577"/>
          <ac:spMkLst>
            <pc:docMk/>
            <pc:sldMk cId="0" sldId="257"/>
            <ac:spMk id="3" creationId="{00000000-0000-0000-0000-000000000000}"/>
          </ac:spMkLst>
        </pc:spChg>
      </pc:sldChg>
      <pc:sldChg chg="modNotes">
        <pc:chgData name="SAMUEL SANTIAGO FALLA ALFARO" userId="S::ssfallaa@correo.usbcali.edu.co::d898d283-8478-4306-afdd-9c0850122c44" providerId="AD" clId="Web-{18157C07-41DA-DA14-2D1B-2ABDE84F1AF0}" dt="2025-04-14T22:43:11.530" v="1510"/>
        <pc:sldMkLst>
          <pc:docMk/>
          <pc:sldMk cId="0" sldId="258"/>
        </pc:sldMkLst>
      </pc:sldChg>
      <pc:sldChg chg="modSp modNotes">
        <pc:chgData name="SAMUEL SANTIAGO FALLA ALFARO" userId="S::ssfallaa@correo.usbcali.edu.co::d898d283-8478-4306-afdd-9c0850122c44" providerId="AD" clId="Web-{18157C07-41DA-DA14-2D1B-2ABDE84F1AF0}" dt="2025-04-14T22:38:51.676" v="1404"/>
        <pc:sldMkLst>
          <pc:docMk/>
          <pc:sldMk cId="0" sldId="259"/>
        </pc:sldMkLst>
        <pc:graphicFrameChg chg="mod modGraphic">
          <ac:chgData name="SAMUEL SANTIAGO FALLA ALFARO" userId="S::ssfallaa@correo.usbcali.edu.co::d898d283-8478-4306-afdd-9c0850122c44" providerId="AD" clId="Web-{18157C07-41DA-DA14-2D1B-2ABDE84F1AF0}" dt="2025-04-14T22:38:28.535" v="1390"/>
          <ac:graphicFrameMkLst>
            <pc:docMk/>
            <pc:sldMk cId="0" sldId="259"/>
            <ac:graphicFrameMk id="2" creationId="{00000000-0000-0000-0000-000000000000}"/>
          </ac:graphicFrameMkLst>
        </pc:graphicFrameChg>
      </pc:sldChg>
    </pc:docChg>
  </pc:docChgLst>
</pc:chgInfo>
</file>

<file path=ppt/media/image1.png>
</file>

<file path=ppt/media/image10.png>
</file>

<file path=ppt/media/image11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83A486-CF39-4A2A-A677-94068528AB36}" type="datetimeFigureOut">
              <a:t>4/14/2025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0CEB0C-26E9-495E-94C5-02210F43A89F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3496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 err="1">
                <a:ea typeface="Calibri"/>
                <a:cs typeface="Calibri"/>
              </a:rPr>
              <a:t>Desconozco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si</a:t>
            </a:r>
            <a:r>
              <a:rPr lang="en-US">
                <a:ea typeface="Calibri"/>
                <a:cs typeface="Calibri"/>
              </a:rPr>
              <a:t> es </a:t>
            </a:r>
            <a:r>
              <a:rPr lang="en-US" err="1">
                <a:ea typeface="Calibri"/>
                <a:cs typeface="Calibri"/>
              </a:rPr>
              <a:t>por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haberlo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visualizado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onedrive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pero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creo</a:t>
            </a:r>
            <a:r>
              <a:rPr lang="en-US">
                <a:ea typeface="Calibri"/>
                <a:cs typeface="Calibri"/>
              </a:rPr>
              <a:t> que </a:t>
            </a:r>
            <a:r>
              <a:rPr lang="en-US" err="1">
                <a:ea typeface="Calibri"/>
                <a:cs typeface="Calibri"/>
              </a:rPr>
              <a:t>hace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falta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una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figura</a:t>
            </a:r>
            <a:r>
              <a:rPr lang="en-US">
                <a:ea typeface="Calibri"/>
                <a:cs typeface="Calibri"/>
              </a:rPr>
              <a:t> entre la </a:t>
            </a:r>
            <a:r>
              <a:rPr lang="en-US" err="1">
                <a:ea typeface="Calibri"/>
                <a:cs typeface="Calibri"/>
              </a:rPr>
              <a:t>primera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figura</a:t>
            </a:r>
            <a:r>
              <a:rPr lang="en-US">
                <a:ea typeface="Calibri"/>
                <a:cs typeface="Calibri"/>
              </a:rPr>
              <a:t> y antes de "Horus path"</a:t>
            </a:r>
          </a:p>
          <a:p>
            <a:pPr marL="171450" indent="-1714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Lo de la coma es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la </a:t>
            </a:r>
            <a:r>
              <a:rPr lang="en-US" err="1">
                <a:ea typeface="Calibri"/>
                <a:cs typeface="Calibri"/>
              </a:rPr>
              <a:t>parte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resaltada</a:t>
            </a:r>
            <a:r>
              <a:rPr lang="en-US">
                <a:ea typeface="Calibri"/>
                <a:cs typeface="Calibri"/>
              </a:rPr>
              <a:t>, solo para </a:t>
            </a:r>
            <a:r>
              <a:rPr lang="en-US" err="1">
                <a:ea typeface="Calibri"/>
                <a:cs typeface="Calibri"/>
              </a:rPr>
              <a:t>hacerme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entender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mejor</a:t>
            </a:r>
            <a:r>
              <a:rPr lang="en-US">
                <a:ea typeface="Calibri"/>
                <a:cs typeface="Calibri"/>
              </a:rPr>
              <a:t> lo </a:t>
            </a:r>
            <a:r>
              <a:rPr lang="en-US" err="1">
                <a:ea typeface="Calibri"/>
                <a:cs typeface="Calibri"/>
              </a:rPr>
              <a:t>descrito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las </a:t>
            </a:r>
            <a:r>
              <a:rPr lang="en-US" err="1">
                <a:ea typeface="Calibri"/>
                <a:cs typeface="Calibri"/>
              </a:rPr>
              <a:t>observaciones</a:t>
            </a:r>
            <a:r>
              <a:rPr lang="en-US">
                <a:ea typeface="Calibri"/>
                <a:cs typeface="Calibri"/>
              </a:rPr>
              <a:t>. Una </a:t>
            </a:r>
            <a:r>
              <a:rPr lang="en-US" err="1">
                <a:ea typeface="Calibri"/>
                <a:cs typeface="Calibri"/>
              </a:rPr>
              <a:t>vez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más</a:t>
            </a:r>
            <a:r>
              <a:rPr lang="en-US">
                <a:ea typeface="Calibri"/>
                <a:cs typeface="Calibri"/>
              </a:rPr>
              <a:t>, no </a:t>
            </a:r>
            <a:r>
              <a:rPr lang="en-US" err="1">
                <a:ea typeface="Calibri"/>
                <a:cs typeface="Calibri"/>
              </a:rPr>
              <a:t>está</a:t>
            </a:r>
            <a:r>
              <a:rPr lang="en-US">
                <a:ea typeface="Calibri"/>
                <a:cs typeface="Calibri"/>
              </a:rPr>
              <a:t> mal, </a:t>
            </a:r>
            <a:r>
              <a:rPr lang="en-US" err="1">
                <a:ea typeface="Calibri"/>
                <a:cs typeface="Calibri"/>
              </a:rPr>
              <a:t>pero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creo</a:t>
            </a:r>
            <a:r>
              <a:rPr lang="en-US">
                <a:ea typeface="Calibri"/>
                <a:cs typeface="Calibri"/>
              </a:rPr>
              <a:t> que </a:t>
            </a:r>
            <a:r>
              <a:rPr lang="en-US" err="1">
                <a:ea typeface="Calibri"/>
                <a:cs typeface="Calibri"/>
              </a:rPr>
              <a:t>puede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haber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más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fluidez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si</a:t>
            </a:r>
            <a:r>
              <a:rPr lang="en-US">
                <a:ea typeface="Calibri"/>
                <a:cs typeface="Calibri"/>
              </a:rPr>
              <a:t> no </a:t>
            </a:r>
            <a:r>
              <a:rPr lang="en-US" err="1">
                <a:ea typeface="Calibri"/>
                <a:cs typeface="Calibri"/>
              </a:rPr>
              <a:t>está</a:t>
            </a:r>
            <a:r>
              <a:rPr lang="en-US">
                <a:ea typeface="Calibri"/>
                <a:cs typeface="Calibri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CEB0C-26E9-495E-94C5-02210F43A89F}" type="slidenum"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145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 err="1"/>
              <a:t>Sobre</a:t>
            </a:r>
            <a:r>
              <a:rPr lang="en-US"/>
              <a:t> lo de "</a:t>
            </a:r>
            <a:r>
              <a:rPr lang="en-US" err="1"/>
              <a:t>más</a:t>
            </a:r>
            <a:r>
              <a:rPr lang="en-US"/>
              <a:t> </a:t>
            </a:r>
            <a:r>
              <a:rPr lang="en-US" err="1"/>
              <a:t>explicativo</a:t>
            </a:r>
            <a:r>
              <a:rPr lang="en-US"/>
              <a:t>" </a:t>
            </a:r>
            <a:r>
              <a:rPr lang="en-US" err="1"/>
              <a:t>puede</a:t>
            </a:r>
            <a:r>
              <a:rPr lang="en-US"/>
              <a:t> ser, </a:t>
            </a:r>
            <a:r>
              <a:rPr lang="en-US" err="1"/>
              <a:t>por</a:t>
            </a:r>
            <a:r>
              <a:rPr lang="en-US"/>
              <a:t> </a:t>
            </a:r>
            <a:r>
              <a:rPr lang="en-US" err="1"/>
              <a:t>ejemplo</a:t>
            </a:r>
            <a:r>
              <a:rPr lang="en-US"/>
              <a:t>, </a:t>
            </a:r>
            <a:r>
              <a:rPr lang="en-US" err="1"/>
              <a:t>en</a:t>
            </a:r>
            <a:r>
              <a:rPr lang="en-US"/>
              <a:t> la </a:t>
            </a:r>
            <a:r>
              <a:rPr lang="en-US" err="1"/>
              <a:t>parte</a:t>
            </a:r>
            <a:r>
              <a:rPr lang="en-US"/>
              <a:t> de </a:t>
            </a:r>
            <a:r>
              <a:rPr lang="en-US" err="1"/>
              <a:t>conexión</a:t>
            </a:r>
            <a:r>
              <a:rPr lang="en-US"/>
              <a:t> </a:t>
            </a:r>
            <a:r>
              <a:rPr lang="en-US" err="1"/>
              <a:t>inalámbrica</a:t>
            </a:r>
            <a:r>
              <a:rPr lang="en-US"/>
              <a:t>: no me indica </a:t>
            </a:r>
            <a:r>
              <a:rPr lang="en-US" err="1"/>
              <a:t>qué</a:t>
            </a:r>
            <a:r>
              <a:rPr lang="en-US"/>
              <a:t> se </a:t>
            </a:r>
            <a:r>
              <a:rPr lang="en-US" err="1"/>
              <a:t>espera</a:t>
            </a:r>
            <a:r>
              <a:rPr lang="en-US"/>
              <a:t> que use para </a:t>
            </a:r>
            <a:r>
              <a:rPr lang="en-US" err="1"/>
              <a:t>realizar</a:t>
            </a:r>
            <a:r>
              <a:rPr lang="en-US"/>
              <a:t> </a:t>
            </a:r>
            <a:r>
              <a:rPr lang="en-US" err="1"/>
              <a:t>esta</a:t>
            </a:r>
            <a:r>
              <a:rPr lang="en-US"/>
              <a:t> </a:t>
            </a:r>
            <a:r>
              <a:rPr lang="en-US" err="1"/>
              <a:t>conexión</a:t>
            </a:r>
            <a:r>
              <a:rPr lang="en-US"/>
              <a:t>. ¿</a:t>
            </a:r>
            <a:r>
              <a:rPr lang="en-US" err="1"/>
              <a:t>Será</a:t>
            </a:r>
            <a:r>
              <a:rPr lang="en-US"/>
              <a:t> </a:t>
            </a:r>
            <a:r>
              <a:rPr lang="en-US" err="1"/>
              <a:t>por</a:t>
            </a:r>
            <a:r>
              <a:rPr lang="en-US"/>
              <a:t> Wi-Fi, Bluetooth? ¿Los dos? Y </a:t>
            </a:r>
            <a:r>
              <a:rPr lang="en-US" err="1"/>
              <a:t>creo</a:t>
            </a:r>
            <a:r>
              <a:rPr lang="en-US"/>
              <a:t> que se </a:t>
            </a:r>
            <a:r>
              <a:rPr lang="en-US" err="1"/>
              <a:t>entiende</a:t>
            </a:r>
            <a:r>
              <a:rPr lang="en-US"/>
              <a:t> </a:t>
            </a:r>
            <a:r>
              <a:rPr lang="en-US" err="1"/>
              <a:t>mejor</a:t>
            </a:r>
            <a:r>
              <a:rPr lang="en-US"/>
              <a:t> </a:t>
            </a:r>
            <a:r>
              <a:rPr lang="en-US" err="1"/>
              <a:t>cuando</a:t>
            </a:r>
            <a:r>
              <a:rPr lang="en-US"/>
              <a:t> uno nota que,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el</a:t>
            </a:r>
            <a:r>
              <a:rPr lang="en-US"/>
              <a:t> 001, </a:t>
            </a:r>
            <a:r>
              <a:rPr lang="en-US" err="1"/>
              <a:t>sí</a:t>
            </a:r>
            <a:r>
              <a:rPr lang="en-US"/>
              <a:t> se </a:t>
            </a:r>
            <a:r>
              <a:rPr lang="en-US" err="1"/>
              <a:t>incluye</a:t>
            </a:r>
            <a:r>
              <a:rPr lang="en-US"/>
              <a:t> </a:t>
            </a:r>
            <a:r>
              <a:rPr lang="en-US" err="1"/>
              <a:t>una</a:t>
            </a:r>
            <a:r>
              <a:rPr lang="en-US"/>
              <a:t> </a:t>
            </a:r>
            <a:r>
              <a:rPr lang="en-US" err="1"/>
              <a:t>especificación</a:t>
            </a:r>
            <a:r>
              <a:rPr lang="en-US"/>
              <a:t> </a:t>
            </a:r>
            <a:r>
              <a:rPr lang="en-US" err="1"/>
              <a:t>sobre</a:t>
            </a:r>
            <a:r>
              <a:rPr lang="en-US"/>
              <a:t> usar </a:t>
            </a:r>
            <a:r>
              <a:rPr lang="en-US" err="1"/>
              <a:t>una</a:t>
            </a:r>
            <a:r>
              <a:rPr lang="en-US"/>
              <a:t> </a:t>
            </a:r>
            <a:r>
              <a:rPr lang="en-US" err="1"/>
              <a:t>función</a:t>
            </a:r>
            <a:r>
              <a:rPr lang="en-US"/>
              <a:t> de </a:t>
            </a:r>
            <a:r>
              <a:rPr lang="en-US" err="1"/>
              <a:t>accesibilidad</a:t>
            </a:r>
            <a:r>
              <a:rPr lang="en-US"/>
              <a:t> X que </a:t>
            </a:r>
            <a:r>
              <a:rPr lang="en-US" err="1"/>
              <a:t>viene</a:t>
            </a:r>
            <a:r>
              <a:rPr lang="en-US"/>
              <a:t> </a:t>
            </a:r>
            <a:r>
              <a:rPr lang="en-US" err="1"/>
              <a:t>dentro</a:t>
            </a:r>
            <a:r>
              <a:rPr lang="en-US"/>
              <a:t> del </a:t>
            </a:r>
            <a:r>
              <a:rPr lang="en-US" err="1"/>
              <a:t>teléfono</a:t>
            </a:r>
            <a:r>
              <a:rPr lang="en-US"/>
              <a:t>; es </a:t>
            </a:r>
            <a:r>
              <a:rPr lang="en-US" err="1"/>
              <a:t>decir</a:t>
            </a:r>
            <a:r>
              <a:rPr lang="en-US"/>
              <a:t>, </a:t>
            </a:r>
            <a:r>
              <a:rPr lang="en-US" err="1"/>
              <a:t>una</a:t>
            </a:r>
            <a:r>
              <a:rPr lang="en-US"/>
              <a:t> idea que </a:t>
            </a:r>
            <a:r>
              <a:rPr lang="en-US" err="1"/>
              <a:t>explica</a:t>
            </a:r>
            <a:r>
              <a:rPr lang="en-US"/>
              <a:t> </a:t>
            </a:r>
            <a:r>
              <a:rPr lang="en-US" err="1"/>
              <a:t>mejor</a:t>
            </a:r>
            <a:r>
              <a:rPr lang="en-US"/>
              <a:t>, de </a:t>
            </a:r>
            <a:r>
              <a:rPr lang="en-US" err="1"/>
              <a:t>manera</a:t>
            </a:r>
            <a:r>
              <a:rPr lang="en-US"/>
              <a:t> general, lo que </a:t>
            </a:r>
            <a:r>
              <a:rPr lang="en-US" err="1"/>
              <a:t>involucra</a:t>
            </a:r>
            <a:r>
              <a:rPr lang="en-US"/>
              <a:t> </a:t>
            </a:r>
            <a:r>
              <a:rPr lang="en-US" err="1"/>
              <a:t>esa</a:t>
            </a:r>
            <a:r>
              <a:rPr lang="en-US"/>
              <a:t> </a:t>
            </a:r>
            <a:r>
              <a:rPr lang="en-US" err="1"/>
              <a:t>descripción</a:t>
            </a:r>
            <a:r>
              <a:rPr lang="en-US"/>
              <a:t>. También </a:t>
            </a:r>
            <a:r>
              <a:rPr lang="en-US" err="1"/>
              <a:t>podría</a:t>
            </a:r>
            <a:r>
              <a:rPr lang="en-US"/>
              <a:t> </a:t>
            </a:r>
            <a:r>
              <a:rPr lang="en-US" err="1"/>
              <a:t>aplicar</a:t>
            </a:r>
            <a:r>
              <a:rPr lang="en-US"/>
              <a:t> </a:t>
            </a:r>
            <a:r>
              <a:rPr lang="en-US" err="1"/>
              <a:t>esta</a:t>
            </a:r>
            <a:r>
              <a:rPr lang="en-US"/>
              <a:t> idea al </a:t>
            </a:r>
            <a:r>
              <a:rPr lang="en-US" err="1"/>
              <a:t>requerimiento</a:t>
            </a:r>
            <a:r>
              <a:rPr lang="en-US"/>
              <a:t> </a:t>
            </a:r>
            <a:r>
              <a:rPr lang="en-US" err="1"/>
              <a:t>sobre</a:t>
            </a:r>
            <a:r>
              <a:rPr lang="en-US"/>
              <a:t> </a:t>
            </a:r>
            <a:r>
              <a:rPr lang="en-US" err="1"/>
              <a:t>cómo</a:t>
            </a:r>
            <a:r>
              <a:rPr lang="en-US"/>
              <a:t> se </a:t>
            </a:r>
            <a:r>
              <a:rPr lang="en-US" err="1"/>
              <a:t>ubicará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el</a:t>
            </a:r>
            <a:r>
              <a:rPr lang="en-US"/>
              <a:t> </a:t>
            </a:r>
            <a:r>
              <a:rPr lang="en-US" err="1"/>
              <a:t>entorno</a:t>
            </a:r>
            <a:r>
              <a:rPr lang="en-US"/>
              <a:t>. ¿Se </a:t>
            </a:r>
            <a:r>
              <a:rPr lang="en-US" err="1"/>
              <a:t>espera</a:t>
            </a:r>
            <a:r>
              <a:rPr lang="en-US"/>
              <a:t> que </a:t>
            </a:r>
            <a:r>
              <a:rPr lang="en-US" err="1"/>
              <a:t>sepa</a:t>
            </a:r>
            <a:r>
              <a:rPr lang="en-US"/>
              <a:t> </a:t>
            </a:r>
            <a:r>
              <a:rPr lang="en-US" err="1"/>
              <a:t>ubicarse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base a </a:t>
            </a:r>
            <a:r>
              <a:rPr lang="en-US" err="1"/>
              <a:t>su</a:t>
            </a:r>
            <a:r>
              <a:rPr lang="en-US"/>
              <a:t> </a:t>
            </a:r>
            <a:r>
              <a:rPr lang="en-US" err="1"/>
              <a:t>posición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tiempo</a:t>
            </a:r>
            <a:r>
              <a:rPr lang="en-US"/>
              <a:t> real? ¿</a:t>
            </a:r>
            <a:r>
              <a:rPr lang="en-US" err="1"/>
              <a:t>Según</a:t>
            </a:r>
            <a:r>
              <a:rPr lang="en-US"/>
              <a:t> lo que </a:t>
            </a:r>
            <a:r>
              <a:rPr lang="en-US" err="1"/>
              <a:t>capten</a:t>
            </a:r>
            <a:r>
              <a:rPr lang="en-US"/>
              <a:t> </a:t>
            </a:r>
            <a:r>
              <a:rPr lang="en-US" err="1"/>
              <a:t>los</a:t>
            </a:r>
            <a:r>
              <a:rPr lang="en-US"/>
              <a:t> </a:t>
            </a:r>
            <a:r>
              <a:rPr lang="en-US" err="1"/>
              <a:t>sensores</a:t>
            </a:r>
            <a:r>
              <a:rPr lang="en-US"/>
              <a:t> del robot? Creo que se </a:t>
            </a:r>
            <a:r>
              <a:rPr lang="en-US" err="1"/>
              <a:t>repite</a:t>
            </a:r>
            <a:r>
              <a:rPr lang="en-US"/>
              <a:t> la idea de la </a:t>
            </a:r>
            <a:r>
              <a:rPr lang="en-US" err="1"/>
              <a:t>descripción</a:t>
            </a:r>
            <a:r>
              <a:rPr lang="en-US"/>
              <a:t> y </a:t>
            </a:r>
            <a:r>
              <a:rPr lang="en-US" err="1"/>
              <a:t>puede</a:t>
            </a:r>
            <a:r>
              <a:rPr lang="en-US"/>
              <a:t> </a:t>
            </a:r>
            <a:r>
              <a:rPr lang="en-US" err="1"/>
              <a:t>haber</a:t>
            </a:r>
            <a:r>
              <a:rPr lang="en-US"/>
              <a:t> </a:t>
            </a:r>
            <a:r>
              <a:rPr lang="en-US" err="1"/>
              <a:t>más</a:t>
            </a:r>
            <a:r>
              <a:rPr lang="en-US"/>
              <a:t> "</a:t>
            </a:r>
            <a:r>
              <a:rPr lang="en-US" err="1"/>
              <a:t>detalle</a:t>
            </a:r>
            <a:r>
              <a:rPr lang="en-US"/>
              <a:t>", </a:t>
            </a:r>
            <a:r>
              <a:rPr lang="en-US" err="1"/>
              <a:t>pero</a:t>
            </a:r>
            <a:r>
              <a:rPr lang="en-US"/>
              <a:t> no </a:t>
            </a:r>
            <a:r>
              <a:rPr lang="en-US" err="1"/>
              <a:t>necesariamente</a:t>
            </a:r>
            <a:r>
              <a:rPr lang="en-US"/>
              <a:t> </a:t>
            </a:r>
            <a:r>
              <a:rPr lang="en-US" err="1"/>
              <a:t>indicar</a:t>
            </a:r>
            <a:r>
              <a:rPr lang="en-US"/>
              <a:t> </a:t>
            </a:r>
            <a:r>
              <a:rPr lang="en-US" err="1"/>
              <a:t>todo</a:t>
            </a:r>
            <a:r>
              <a:rPr lang="en-US"/>
              <a:t> </a:t>
            </a:r>
            <a:r>
              <a:rPr lang="en-US" err="1"/>
              <a:t>el</a:t>
            </a:r>
            <a:r>
              <a:rPr lang="en-US"/>
              <a:t> </a:t>
            </a:r>
            <a:r>
              <a:rPr lang="en-US" err="1"/>
              <a:t>proceso</a:t>
            </a:r>
            <a:r>
              <a:rPr lang="en-US"/>
              <a:t> o algo </a:t>
            </a:r>
            <a:r>
              <a:rPr lang="en-US" err="1"/>
              <a:t>por</a:t>
            </a:r>
            <a:r>
              <a:rPr lang="en-US"/>
              <a:t> </a:t>
            </a:r>
            <a:r>
              <a:rPr lang="en-US" err="1"/>
              <a:t>el</a:t>
            </a:r>
            <a:r>
              <a:rPr lang="en-US"/>
              <a:t> </a:t>
            </a:r>
            <a:r>
              <a:rPr lang="en-US" err="1"/>
              <a:t>estilo</a:t>
            </a:r>
            <a:r>
              <a:rPr lang="en-US"/>
              <a:t>.</a:t>
            </a:r>
          </a:p>
          <a:p>
            <a:endParaRPr lang="en-US">
              <a:ea typeface="Calibri"/>
              <a:cs typeface="Calibri"/>
            </a:endParaRPr>
          </a:p>
          <a:p>
            <a:pPr marL="285750" indent="-285750">
              <a:buFont typeface="Calibri"/>
              <a:buChar char="-"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CEB0C-26E9-495E-94C5-02210F43A89F}" type="slidenum"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47621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De lo </a:t>
            </a:r>
            <a:r>
              <a:rPr lang="en-US" err="1">
                <a:ea typeface="Calibri"/>
                <a:cs typeface="Calibri"/>
              </a:rPr>
              <a:t>resaltado</a:t>
            </a:r>
            <a:r>
              <a:rPr lang="en-US">
                <a:ea typeface="Calibri"/>
                <a:cs typeface="Calibri"/>
              </a:rPr>
              <a:t>: </a:t>
            </a:r>
            <a:r>
              <a:rPr lang="en-US" err="1">
                <a:ea typeface="Calibri"/>
                <a:cs typeface="Calibri"/>
              </a:rPr>
              <a:t>cálculo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ruta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máximo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CEB0C-26E9-495E-94C5-02210F43A89F}" type="slidenum"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168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94566" y="851808"/>
            <a:ext cx="7298869" cy="6473779"/>
          </a:xfrm>
          <a:custGeom>
            <a:avLst/>
            <a:gdLst/>
            <a:ahLst/>
            <a:cxnLst/>
            <a:rect l="l" t="t" r="r" b="b"/>
            <a:pathLst>
              <a:path w="7298869" h="6473779">
                <a:moveTo>
                  <a:pt x="0" y="0"/>
                </a:moveTo>
                <a:lnTo>
                  <a:pt x="7298868" y="0"/>
                </a:lnTo>
                <a:lnTo>
                  <a:pt x="7298868" y="6473779"/>
                </a:lnTo>
                <a:lnTo>
                  <a:pt x="0" y="64737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090662" y="7463020"/>
            <a:ext cx="8526918" cy="1795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344"/>
              </a:lnSpc>
            </a:pPr>
            <a:r>
              <a:rPr lang="en-US" sz="13900" spc="-144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Horus Path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809022" y="8759190"/>
            <a:ext cx="13450278" cy="941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779"/>
              </a:lnSpc>
            </a:pPr>
            <a:r>
              <a:rPr lang="en-US" sz="2699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Juan Jose Sanchez </a:t>
            </a:r>
          </a:p>
          <a:p>
            <a:pPr algn="r">
              <a:lnSpc>
                <a:spcPts val="3779"/>
              </a:lnSpc>
            </a:pPr>
            <a:r>
              <a:rPr lang="en-US" sz="2699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Carlos Eduardo Rangel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6195809"/>
            <a:ext cx="1515705" cy="1129889"/>
          </a:xfrm>
          <a:custGeom>
            <a:avLst/>
            <a:gdLst/>
            <a:ahLst/>
            <a:cxnLst/>
            <a:rect l="l" t="t" r="r" b="b"/>
            <a:pathLst>
              <a:path w="1515705" h="1129889">
                <a:moveTo>
                  <a:pt x="0" y="0"/>
                </a:moveTo>
                <a:lnTo>
                  <a:pt x="1515705" y="0"/>
                </a:lnTo>
                <a:lnTo>
                  <a:pt x="1515705" y="1129889"/>
                </a:lnTo>
                <a:lnTo>
                  <a:pt x="0" y="11298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78618" y="2790359"/>
            <a:ext cx="15730763" cy="336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79"/>
              </a:lnSpc>
            </a:pP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Desplazarse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en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interiores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representa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una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gran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dificultad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para personas con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discapacidad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visual,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ya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que las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soluciones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tradicionales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como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el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GPS no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funcionan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en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estos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entornos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. Este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proyecto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propone un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sistema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innovador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compuesto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por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un robot de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asistencia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autónomo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y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una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aplicación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móvil</a:t>
            </a:r>
            <a:r>
              <a:rPr lang="en-US" sz="2650" spc="-35">
                <a:solidFill>
                  <a:srgbClr val="272665"/>
                </a:solidFill>
                <a:highlight>
                  <a:srgbClr val="FFFF00"/>
                </a:highlight>
                <a:latin typeface="Public Sans"/>
                <a:ea typeface="Public Sans"/>
                <a:cs typeface="Public Sans"/>
                <a:sym typeface="Public Sans"/>
              </a:rPr>
              <a:t>,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que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guían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al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usuario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de forma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segura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,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detectan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obstáculos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y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ofrecen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retroalimentación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en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tiempo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real. La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solución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busca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mejorar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la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autonomía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y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accesibilidad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en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espacios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como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hospitales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,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universidades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y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centros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comerciales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, sin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depender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de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infraestructura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 </a:t>
            </a:r>
            <a:r>
              <a:rPr lang="en-US" sz="2650" spc="-35" err="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costosa</a:t>
            </a:r>
            <a:r>
              <a:rPr lang="en-US" sz="2650" spc="-35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.</a:t>
            </a:r>
          </a:p>
          <a:p>
            <a:pPr algn="just">
              <a:lnSpc>
                <a:spcPts val="3779"/>
              </a:lnSpc>
            </a:pPr>
            <a:endParaRPr lang="en-US" sz="2699" spc="-35">
              <a:solidFill>
                <a:srgbClr val="272665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" name="Freeform 4"/>
          <p:cNvSpPr/>
          <p:nvPr/>
        </p:nvSpPr>
        <p:spPr>
          <a:xfrm rot="-2917910" flipV="1">
            <a:off x="4314872" y="8850970"/>
            <a:ext cx="1506977" cy="849387"/>
          </a:xfrm>
          <a:custGeom>
            <a:avLst/>
            <a:gdLst/>
            <a:ahLst/>
            <a:cxnLst/>
            <a:rect l="l" t="t" r="r" b="b"/>
            <a:pathLst>
              <a:path w="1506977" h="849387">
                <a:moveTo>
                  <a:pt x="0" y="849387"/>
                </a:moveTo>
                <a:lnTo>
                  <a:pt x="1506977" y="849387"/>
                </a:lnTo>
                <a:lnTo>
                  <a:pt x="1506977" y="0"/>
                </a:lnTo>
                <a:lnTo>
                  <a:pt x="0" y="0"/>
                </a:lnTo>
                <a:lnTo>
                  <a:pt x="0" y="849387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156841" flipV="1">
            <a:off x="13184049" y="7771478"/>
            <a:ext cx="1506977" cy="849387"/>
          </a:xfrm>
          <a:custGeom>
            <a:avLst/>
            <a:gdLst/>
            <a:ahLst/>
            <a:cxnLst/>
            <a:rect l="l" t="t" r="r" b="b"/>
            <a:pathLst>
              <a:path w="1506977" h="849387">
                <a:moveTo>
                  <a:pt x="0" y="849387"/>
                </a:moveTo>
                <a:lnTo>
                  <a:pt x="1506977" y="849387"/>
                </a:lnTo>
                <a:lnTo>
                  <a:pt x="1506977" y="0"/>
                </a:lnTo>
                <a:lnTo>
                  <a:pt x="0" y="0"/>
                </a:lnTo>
                <a:lnTo>
                  <a:pt x="0" y="849387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1722140">
            <a:off x="7394452" y="7203719"/>
            <a:ext cx="1506977" cy="849387"/>
          </a:xfrm>
          <a:custGeom>
            <a:avLst/>
            <a:gdLst/>
            <a:ahLst/>
            <a:cxnLst/>
            <a:rect l="l" t="t" r="r" b="b"/>
            <a:pathLst>
              <a:path w="1506977" h="849387">
                <a:moveTo>
                  <a:pt x="0" y="0"/>
                </a:moveTo>
                <a:lnTo>
                  <a:pt x="1506976" y="0"/>
                </a:lnTo>
                <a:lnTo>
                  <a:pt x="1506976" y="849387"/>
                </a:lnTo>
                <a:lnTo>
                  <a:pt x="0" y="8493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474661" y="6489115"/>
            <a:ext cx="2534720" cy="2265406"/>
          </a:xfrm>
          <a:custGeom>
            <a:avLst/>
            <a:gdLst/>
            <a:ahLst/>
            <a:cxnLst/>
            <a:rect l="l" t="t" r="r" b="b"/>
            <a:pathLst>
              <a:path w="2534720" h="2265406">
                <a:moveTo>
                  <a:pt x="0" y="0"/>
                </a:moveTo>
                <a:lnTo>
                  <a:pt x="2534721" y="0"/>
                </a:lnTo>
                <a:lnTo>
                  <a:pt x="2534721" y="2265407"/>
                </a:lnTo>
                <a:lnTo>
                  <a:pt x="0" y="22654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9012808" y="7173051"/>
            <a:ext cx="3652350" cy="1920067"/>
            <a:chOff x="0" y="0"/>
            <a:chExt cx="4869800" cy="2560089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4869800" cy="2560089"/>
              <a:chOff x="0" y="0"/>
              <a:chExt cx="1546108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546108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1546108" h="812800">
                    <a:moveTo>
                      <a:pt x="108105" y="0"/>
                    </a:moveTo>
                    <a:lnTo>
                      <a:pt x="1438003" y="0"/>
                    </a:lnTo>
                    <a:cubicBezTo>
                      <a:pt x="1497707" y="0"/>
                      <a:pt x="1546108" y="48400"/>
                      <a:pt x="1546108" y="108105"/>
                    </a:cubicBezTo>
                    <a:lnTo>
                      <a:pt x="1546108" y="704695"/>
                    </a:lnTo>
                    <a:cubicBezTo>
                      <a:pt x="1546108" y="733366"/>
                      <a:pt x="1534718" y="760863"/>
                      <a:pt x="1514444" y="781137"/>
                    </a:cubicBezTo>
                    <a:cubicBezTo>
                      <a:pt x="1494171" y="801410"/>
                      <a:pt x="1466674" y="812800"/>
                      <a:pt x="1438003" y="812800"/>
                    </a:cubicBezTo>
                    <a:lnTo>
                      <a:pt x="108105" y="812800"/>
                    </a:lnTo>
                    <a:cubicBezTo>
                      <a:pt x="48400" y="812800"/>
                      <a:pt x="0" y="764400"/>
                      <a:pt x="0" y="704695"/>
                    </a:cubicBezTo>
                    <a:lnTo>
                      <a:pt x="0" y="108105"/>
                    </a:lnTo>
                    <a:cubicBezTo>
                      <a:pt x="0" y="48400"/>
                      <a:pt x="48400" y="0"/>
                      <a:pt x="108105" y="0"/>
                    </a:cubicBezTo>
                    <a:close/>
                  </a:path>
                </a:pathLst>
              </a:custGeom>
              <a:solidFill>
                <a:srgbClr val="00DCD2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85725"/>
                <a:ext cx="1546108" cy="7270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25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422622" y="244169"/>
              <a:ext cx="3940882" cy="2071750"/>
              <a:chOff x="0" y="0"/>
              <a:chExt cx="1251187" cy="657758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51187" cy="657758"/>
              </a:xfrm>
              <a:custGeom>
                <a:avLst/>
                <a:gdLst/>
                <a:ahLst/>
                <a:cxnLst/>
                <a:rect l="l" t="t" r="r" b="b"/>
                <a:pathLst>
                  <a:path w="1251187" h="657758">
                    <a:moveTo>
                      <a:pt x="133587" y="0"/>
                    </a:moveTo>
                    <a:lnTo>
                      <a:pt x="1117600" y="0"/>
                    </a:lnTo>
                    <a:cubicBezTo>
                      <a:pt x="1153029" y="0"/>
                      <a:pt x="1187007" y="14074"/>
                      <a:pt x="1212060" y="39127"/>
                    </a:cubicBezTo>
                    <a:cubicBezTo>
                      <a:pt x="1237112" y="64179"/>
                      <a:pt x="1251187" y="98158"/>
                      <a:pt x="1251187" y="133587"/>
                    </a:cubicBezTo>
                    <a:lnTo>
                      <a:pt x="1251187" y="524171"/>
                    </a:lnTo>
                    <a:cubicBezTo>
                      <a:pt x="1251187" y="559600"/>
                      <a:pt x="1237112" y="593579"/>
                      <a:pt x="1212060" y="618631"/>
                    </a:cubicBezTo>
                    <a:cubicBezTo>
                      <a:pt x="1187007" y="643684"/>
                      <a:pt x="1153029" y="657758"/>
                      <a:pt x="1117600" y="657758"/>
                    </a:cubicBezTo>
                    <a:lnTo>
                      <a:pt x="133587" y="657758"/>
                    </a:lnTo>
                    <a:cubicBezTo>
                      <a:pt x="98158" y="657758"/>
                      <a:pt x="64179" y="643684"/>
                      <a:pt x="39127" y="618631"/>
                    </a:cubicBezTo>
                    <a:cubicBezTo>
                      <a:pt x="14074" y="593579"/>
                      <a:pt x="0" y="559600"/>
                      <a:pt x="0" y="524171"/>
                    </a:cubicBezTo>
                    <a:lnTo>
                      <a:pt x="0" y="133587"/>
                    </a:lnTo>
                    <a:cubicBezTo>
                      <a:pt x="0" y="98158"/>
                      <a:pt x="14074" y="64179"/>
                      <a:pt x="39127" y="39127"/>
                    </a:cubicBezTo>
                    <a:cubicBezTo>
                      <a:pt x="64179" y="14074"/>
                      <a:pt x="98158" y="0"/>
                      <a:pt x="133587" y="0"/>
                    </a:cubicBezTo>
                    <a:close/>
                  </a:path>
                </a:pathLst>
              </a:custGeom>
              <a:solidFill>
                <a:srgbClr val="F2F6F5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85725"/>
                <a:ext cx="1251187" cy="5720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25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841967" y="848325"/>
              <a:ext cx="3102192" cy="7777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812"/>
                </a:lnSpc>
              </a:pPr>
              <a:r>
                <a:rPr lang="en-US" sz="3437" spc="-44">
                  <a:solidFill>
                    <a:srgbClr val="272665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Horus Path</a:t>
              </a:r>
            </a:p>
          </p:txBody>
        </p:sp>
      </p:grpSp>
      <p:sp>
        <p:nvSpPr>
          <p:cNvPr id="16" name="Freeform 16"/>
          <p:cNvSpPr/>
          <p:nvPr/>
        </p:nvSpPr>
        <p:spPr>
          <a:xfrm>
            <a:off x="1438447" y="6362814"/>
            <a:ext cx="2813214" cy="3394527"/>
          </a:xfrm>
          <a:custGeom>
            <a:avLst/>
            <a:gdLst/>
            <a:ahLst/>
            <a:cxnLst/>
            <a:rect l="l" t="t" r="r" b="b"/>
            <a:pathLst>
              <a:path w="2813214" h="3394527">
                <a:moveTo>
                  <a:pt x="0" y="0"/>
                </a:moveTo>
                <a:lnTo>
                  <a:pt x="2813214" y="0"/>
                </a:lnTo>
                <a:lnTo>
                  <a:pt x="2813214" y="3394527"/>
                </a:lnTo>
                <a:lnTo>
                  <a:pt x="0" y="33945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438447" y="6489115"/>
            <a:ext cx="601136" cy="543276"/>
          </a:xfrm>
          <a:custGeom>
            <a:avLst/>
            <a:gdLst/>
            <a:ahLst/>
            <a:cxnLst/>
            <a:rect l="l" t="t" r="r" b="b"/>
            <a:pathLst>
              <a:path w="601136" h="543276">
                <a:moveTo>
                  <a:pt x="0" y="0"/>
                </a:moveTo>
                <a:lnTo>
                  <a:pt x="601135" y="0"/>
                </a:lnTo>
                <a:lnTo>
                  <a:pt x="601135" y="543277"/>
                </a:lnTo>
                <a:lnTo>
                  <a:pt x="0" y="54327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3273152" y="1063944"/>
            <a:ext cx="11741696" cy="123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20"/>
              </a:lnSpc>
            </a:pPr>
            <a:r>
              <a:rPr lang="en-US" sz="9500" spc="-779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Contexto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759920" y="1668695"/>
          <a:ext cx="17121584" cy="7578592"/>
        </p:xfrm>
        <a:graphic>
          <a:graphicData uri="http://schemas.openxmlformats.org/drawingml/2006/table">
            <a:tbl>
              <a:tblPr/>
              <a:tblGrid>
                <a:gridCol w="11957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03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225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529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75772">
                <a:tc>
                  <a:txBody>
                    <a:bodyPr/>
                    <a:lstStyle/>
                    <a:p>
                      <a:pPr algn="ctr">
                        <a:lnSpc>
                          <a:spcPts val="3855"/>
                        </a:lnSpc>
                        <a:defRPr/>
                      </a:pPr>
                      <a:r>
                        <a:rPr lang="en-US" sz="2753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ID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855"/>
                        </a:lnSpc>
                        <a:defRPr/>
                      </a:pPr>
                      <a:r>
                        <a:rPr lang="en-US" sz="2753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Descripcion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855"/>
                        </a:lnSpc>
                        <a:defRPr/>
                      </a:pPr>
                      <a:r>
                        <a:rPr lang="en-US" sz="2753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Detalle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855"/>
                        </a:lnSpc>
                        <a:defRPr/>
                      </a:pPr>
                      <a:r>
                        <a:rPr lang="en-US" sz="2753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Interesados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5772"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TalkBack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La aplicación debe ser compatible con las funciones de accesibilidad TalkBack del teléfono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Usuarios, Ministerio de Salud, Ministerio TIC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0064"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Reconocimiento de voz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sistema debe poder reconocer e interpretar las peticiones por voz del usuario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0064"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Lectura por voz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sistema debe poder dar indicaciones en un medio auditivo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Usuarios, Ministerio de Salud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70064"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Conexión inalámbrica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sistema debe poder conectarse a los teléfonos de forma inalámbrica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Instituciones educativas, Ministerio TIC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94905">
                <a:tc>
                  <a:txBody>
                    <a:bodyPr/>
                    <a:lstStyle/>
                    <a:p>
                      <a:pPr algn="ctr">
                        <a:lnSpc>
                          <a:spcPts val="2168"/>
                        </a:lnSpc>
                        <a:defRPr/>
                      </a:pPr>
                      <a:r>
                        <a:rPr lang="en-US" sz="15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8"/>
                        </a:lnSpc>
                        <a:defRPr/>
                      </a:pPr>
                      <a:r>
                        <a:rPr lang="en-US" sz="15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Reconocimiento de entorno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8"/>
                        </a:lnSpc>
                        <a:defRPr/>
                      </a:pPr>
                      <a:r>
                        <a:rPr lang="en-US" sz="15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sistema debe poder reconocer su entorno y ubicarse en el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Instituciones educativas, Ministerio TIC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94905"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8"/>
                        </a:lnSpc>
                        <a:defRPr/>
                      </a:pPr>
                      <a:r>
                        <a:rPr lang="en-US" sz="15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Detección de obstaculos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8"/>
                        </a:lnSpc>
                        <a:defRPr/>
                      </a:pPr>
                      <a:r>
                        <a:rPr lang="en-US" sz="15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sistema debe poder reconocer obstáculos no esperados del entorno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Ministerio TIC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27046"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8"/>
                        </a:lnSpc>
                        <a:defRPr/>
                      </a:pPr>
                      <a:r>
                        <a:rPr lang="en-US" sz="15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Planificador de rutas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68"/>
                        </a:lnSpc>
                        <a:defRPr/>
                      </a:pPr>
                      <a:r>
                        <a:rPr lang="en-US" sz="15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sistema debe definir la ruta de acción más corta entre viajes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028"/>
                        </a:lnSpc>
                        <a:defRPr/>
                      </a:pPr>
                      <a:r>
                        <a:rPr lang="en-US" sz="1449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Usuarios, Ministerio TIC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78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999210" y="209550"/>
            <a:ext cx="14289581" cy="123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20"/>
              </a:lnSpc>
            </a:pPr>
            <a:r>
              <a:rPr lang="en-US" sz="9500" spc="-779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Requerimientos Funcionales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603351"/>
              </p:ext>
            </p:extLst>
          </p:nvPr>
        </p:nvGraphicFramePr>
        <p:xfrm>
          <a:off x="174982" y="1019175"/>
          <a:ext cx="17938036" cy="9273606"/>
        </p:xfrm>
        <a:graphic>
          <a:graphicData uri="http://schemas.openxmlformats.org/drawingml/2006/table">
            <a:tbl>
              <a:tblPr/>
              <a:tblGrid>
                <a:gridCol w="8384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27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540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734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292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071201">
                <a:tc>
                  <a:txBody>
                    <a:bodyPr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50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ID</a:t>
                      </a:r>
                      <a:endParaRPr lang="en-US" sz="31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50" b="1" err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Descripcion</a:t>
                      </a:r>
                      <a:endParaRPr lang="en-US" sz="315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50" b="1" err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Detalle</a:t>
                      </a:r>
                      <a:endParaRPr lang="en-US" sz="315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 err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Métrica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 err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Interesados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61637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Calidad de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señal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La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señal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entre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robot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asistente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y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debe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mantenerse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estable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un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rango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mínimo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de 10 metros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midiéndose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la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señal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metros y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potencia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2.5mW (4 dBm)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Ministerio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TIC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7439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Cifrado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la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comunicación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La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comunicación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entre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robot y la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aplicación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debe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estar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protegida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mediante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cifrado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seguro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,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siguiendo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un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estándar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de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cifrado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AES 128 bits o superior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Ministerio</a:t>
                      </a:r>
                      <a:r>
                        <a:rPr lang="en-US" sz="165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TIC</a:t>
                      </a:r>
                      <a:endParaRPr lang="en-US" sz="16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5144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Tiempo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calculo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de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tuta</a:t>
                      </a:r>
                      <a:endParaRPr lang="en-US" sz="1100" err="1">
                        <a:highlight>
                          <a:srgbClr val="FFFF00"/>
                        </a:highlight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sistema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debe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generar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una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ruta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óptima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para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un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tiempo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highlight>
                            <a:srgbClr val="FFFF00"/>
                          </a:highlight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maximo</a:t>
                      </a:r>
                      <a:endParaRPr lang="en-US" sz="1100" err="1">
                        <a:highlight>
                          <a:srgbClr val="FFFF00"/>
                        </a:highlight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≤ 2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segundos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Usuarios</a:t>
                      </a:r>
                      <a:endParaRPr lang="en-US" sz="165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1637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Tiempo de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procesamiento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sistema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debe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procesar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y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reaccionar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ante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los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cambios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entorno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tiempo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estimado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≤ 3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segundos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Usuarios</a:t>
                      </a:r>
                      <a:endParaRPr lang="en-US" sz="165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1637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Comunicación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robot-app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La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conexión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entre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robot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guía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y la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aplicación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debe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ser continua con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una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latencia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igual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o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menor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a la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establecida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Latencia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&lt; 2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segundos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Usuarios</a:t>
                      </a:r>
                      <a:r>
                        <a:rPr lang="en-US" sz="165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, </a:t>
                      </a: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Ministerio</a:t>
                      </a:r>
                      <a:r>
                        <a:rPr lang="en-US" sz="165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TIC</a:t>
                      </a:r>
                      <a:endParaRPr lang="en-US" sz="16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65144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Tiempo de Respuesta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La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aplicación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debe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responder a las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acciones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del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tiempo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esperado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3-5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segundos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Usuarios</a:t>
                      </a:r>
                      <a:endParaRPr lang="en-US" sz="165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61637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Accesibilidad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La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aplicación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debe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ser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accesible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mediante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lectores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de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pantalla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y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comandos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de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voz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,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cumpliendo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con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estándar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de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accesibilidad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WCAG 2.1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nivel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AA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Usuarios</a:t>
                      </a:r>
                      <a:r>
                        <a:rPr lang="en-US" sz="165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, </a:t>
                      </a: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Ministerio</a:t>
                      </a:r>
                      <a:r>
                        <a:rPr lang="en-US" sz="165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de Salud</a:t>
                      </a:r>
                      <a:endParaRPr lang="en-US" sz="16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358130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008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Compatibilidad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sistema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debe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funcionar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correctamente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en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al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menos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cierto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porcentaje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de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los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dispositivos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moviles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≥ 80 % de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funcionalidad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70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operativa</a:t>
                      </a:r>
                      <a:endParaRPr lang="en-US" sz="1100" err="1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Usuarios</a:t>
                      </a:r>
                      <a:r>
                        <a:rPr lang="en-US" sz="165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, </a:t>
                      </a: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Ministerio</a:t>
                      </a:r>
                      <a:r>
                        <a:rPr lang="en-US" sz="165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de Salud, </a:t>
                      </a: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Instituciones</a:t>
                      </a:r>
                      <a:r>
                        <a:rPr lang="en-US" sz="165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</a:t>
                      </a: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educativas</a:t>
                      </a:r>
                      <a:r>
                        <a:rPr lang="en-US" sz="165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, </a:t>
                      </a:r>
                      <a:r>
                        <a:rPr lang="en-US" sz="1650" err="1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Ministerio</a:t>
                      </a:r>
                      <a:r>
                        <a:rPr lang="en-US" sz="165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 TIC</a:t>
                      </a:r>
                      <a:endParaRPr lang="en-US" sz="165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639089" y="171450"/>
            <a:ext cx="15009822" cy="1009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88"/>
              </a:lnSpc>
            </a:pPr>
            <a:r>
              <a:rPr lang="en-US" sz="7800" spc="-639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Requerimientos No Funcionales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88248" y="1437026"/>
            <a:ext cx="12911505" cy="123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20"/>
              </a:lnSpc>
            </a:pPr>
            <a:r>
              <a:rPr lang="en-US" sz="9500" spc="-779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Atributos de calidad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889848" y="4053129"/>
            <a:ext cx="3874502" cy="4391971"/>
            <a:chOff x="0" y="0"/>
            <a:chExt cx="1166216" cy="132197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66216" cy="1321973"/>
            </a:xfrm>
            <a:custGeom>
              <a:avLst/>
              <a:gdLst/>
              <a:ahLst/>
              <a:cxnLst/>
              <a:rect l="l" t="t" r="r" b="b"/>
              <a:pathLst>
                <a:path w="1166216" h="1321973">
                  <a:moveTo>
                    <a:pt x="35967" y="0"/>
                  </a:moveTo>
                  <a:lnTo>
                    <a:pt x="1130249" y="0"/>
                  </a:lnTo>
                  <a:cubicBezTo>
                    <a:pt x="1139788" y="0"/>
                    <a:pt x="1148936" y="3789"/>
                    <a:pt x="1155681" y="10535"/>
                  </a:cubicBezTo>
                  <a:cubicBezTo>
                    <a:pt x="1162427" y="17280"/>
                    <a:pt x="1166216" y="26428"/>
                    <a:pt x="1166216" y="35967"/>
                  </a:cubicBezTo>
                  <a:lnTo>
                    <a:pt x="1166216" y="1286006"/>
                  </a:lnTo>
                  <a:cubicBezTo>
                    <a:pt x="1166216" y="1305870"/>
                    <a:pt x="1150113" y="1321973"/>
                    <a:pt x="1130249" y="1321973"/>
                  </a:cubicBezTo>
                  <a:lnTo>
                    <a:pt x="35967" y="1321973"/>
                  </a:lnTo>
                  <a:cubicBezTo>
                    <a:pt x="16103" y="1321973"/>
                    <a:pt x="0" y="1305870"/>
                    <a:pt x="0" y="1286006"/>
                  </a:cubicBezTo>
                  <a:lnTo>
                    <a:pt x="0" y="35967"/>
                  </a:lnTo>
                  <a:cubicBezTo>
                    <a:pt x="0" y="16103"/>
                    <a:pt x="16103" y="0"/>
                    <a:pt x="359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AB9EE2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85725"/>
              <a:ext cx="1166216" cy="1236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40393" y="4829962"/>
            <a:ext cx="2573412" cy="473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3"/>
              </a:lnSpc>
            </a:pPr>
            <a:r>
              <a:rPr lang="en-US" sz="3618" spc="-296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Rendimiento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69379" y="5451697"/>
            <a:ext cx="2915440" cy="2298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9"/>
              </a:lnSpc>
              <a:spcBef>
                <a:spcPct val="0"/>
              </a:spcBef>
            </a:pPr>
            <a:r>
              <a:rPr lang="en-US" sz="1878" spc="-3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Como el sistema debe ser un instrumento guía este debe formar rutas e informar las direcciones de una forma rápida, además de acceder y procesar los datos del mapa virtual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075047" y="4053129"/>
            <a:ext cx="3874502" cy="4391971"/>
            <a:chOff x="0" y="0"/>
            <a:chExt cx="1166216" cy="132197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66216" cy="1321973"/>
            </a:xfrm>
            <a:custGeom>
              <a:avLst/>
              <a:gdLst/>
              <a:ahLst/>
              <a:cxnLst/>
              <a:rect l="l" t="t" r="r" b="b"/>
              <a:pathLst>
                <a:path w="1166216" h="1321973">
                  <a:moveTo>
                    <a:pt x="35967" y="0"/>
                  </a:moveTo>
                  <a:lnTo>
                    <a:pt x="1130249" y="0"/>
                  </a:lnTo>
                  <a:cubicBezTo>
                    <a:pt x="1139788" y="0"/>
                    <a:pt x="1148936" y="3789"/>
                    <a:pt x="1155681" y="10535"/>
                  </a:cubicBezTo>
                  <a:cubicBezTo>
                    <a:pt x="1162427" y="17280"/>
                    <a:pt x="1166216" y="26428"/>
                    <a:pt x="1166216" y="35967"/>
                  </a:cubicBezTo>
                  <a:lnTo>
                    <a:pt x="1166216" y="1286006"/>
                  </a:lnTo>
                  <a:cubicBezTo>
                    <a:pt x="1166216" y="1305870"/>
                    <a:pt x="1150113" y="1321973"/>
                    <a:pt x="1130249" y="1321973"/>
                  </a:cubicBezTo>
                  <a:lnTo>
                    <a:pt x="35967" y="1321973"/>
                  </a:lnTo>
                  <a:cubicBezTo>
                    <a:pt x="16103" y="1321973"/>
                    <a:pt x="0" y="1305870"/>
                    <a:pt x="0" y="1286006"/>
                  </a:cubicBezTo>
                  <a:lnTo>
                    <a:pt x="0" y="35967"/>
                  </a:lnTo>
                  <a:cubicBezTo>
                    <a:pt x="0" y="16103"/>
                    <a:pt x="16103" y="0"/>
                    <a:pt x="359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AB9EE2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1166216" cy="1236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5640085" y="4836711"/>
            <a:ext cx="2744426" cy="473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3"/>
              </a:lnSpc>
            </a:pPr>
            <a:r>
              <a:rPr lang="en-US" sz="3618" spc="-296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Compatibilidad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554578" y="5615856"/>
            <a:ext cx="2915440" cy="2298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9"/>
              </a:lnSpc>
              <a:spcBef>
                <a:spcPct val="0"/>
              </a:spcBef>
            </a:pPr>
            <a:r>
              <a:rPr lang="en-US" sz="1878" spc="-3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Es deseado que el sistema funcione en multiples plataformas como los sistemas operativos para ampliar la cantidad de usuarios que puedan usar el sistema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259417" y="4053129"/>
            <a:ext cx="3874502" cy="4391971"/>
            <a:chOff x="0" y="0"/>
            <a:chExt cx="1166216" cy="132197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166216" cy="1321973"/>
            </a:xfrm>
            <a:custGeom>
              <a:avLst/>
              <a:gdLst/>
              <a:ahLst/>
              <a:cxnLst/>
              <a:rect l="l" t="t" r="r" b="b"/>
              <a:pathLst>
                <a:path w="1166216" h="1321973">
                  <a:moveTo>
                    <a:pt x="35967" y="0"/>
                  </a:moveTo>
                  <a:lnTo>
                    <a:pt x="1130249" y="0"/>
                  </a:lnTo>
                  <a:cubicBezTo>
                    <a:pt x="1139788" y="0"/>
                    <a:pt x="1148936" y="3789"/>
                    <a:pt x="1155681" y="10535"/>
                  </a:cubicBezTo>
                  <a:cubicBezTo>
                    <a:pt x="1162427" y="17280"/>
                    <a:pt x="1166216" y="26428"/>
                    <a:pt x="1166216" y="35967"/>
                  </a:cubicBezTo>
                  <a:lnTo>
                    <a:pt x="1166216" y="1286006"/>
                  </a:lnTo>
                  <a:cubicBezTo>
                    <a:pt x="1166216" y="1305870"/>
                    <a:pt x="1150113" y="1321973"/>
                    <a:pt x="1130249" y="1321973"/>
                  </a:cubicBezTo>
                  <a:lnTo>
                    <a:pt x="35967" y="1321973"/>
                  </a:lnTo>
                  <a:cubicBezTo>
                    <a:pt x="16103" y="1321973"/>
                    <a:pt x="0" y="1305870"/>
                    <a:pt x="0" y="1286006"/>
                  </a:cubicBezTo>
                  <a:lnTo>
                    <a:pt x="0" y="35967"/>
                  </a:lnTo>
                  <a:cubicBezTo>
                    <a:pt x="0" y="16103"/>
                    <a:pt x="16103" y="0"/>
                    <a:pt x="359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AB9EE2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85725"/>
              <a:ext cx="1166216" cy="1236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523650" y="4053129"/>
            <a:ext cx="3874502" cy="4391971"/>
            <a:chOff x="0" y="0"/>
            <a:chExt cx="1166216" cy="132197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66216" cy="1321973"/>
            </a:xfrm>
            <a:custGeom>
              <a:avLst/>
              <a:gdLst/>
              <a:ahLst/>
              <a:cxnLst/>
              <a:rect l="l" t="t" r="r" b="b"/>
              <a:pathLst>
                <a:path w="1166216" h="1321973">
                  <a:moveTo>
                    <a:pt x="35967" y="0"/>
                  </a:moveTo>
                  <a:lnTo>
                    <a:pt x="1130249" y="0"/>
                  </a:lnTo>
                  <a:cubicBezTo>
                    <a:pt x="1139788" y="0"/>
                    <a:pt x="1148936" y="3789"/>
                    <a:pt x="1155681" y="10535"/>
                  </a:cubicBezTo>
                  <a:cubicBezTo>
                    <a:pt x="1162427" y="17280"/>
                    <a:pt x="1166216" y="26428"/>
                    <a:pt x="1166216" y="35967"/>
                  </a:cubicBezTo>
                  <a:lnTo>
                    <a:pt x="1166216" y="1286006"/>
                  </a:lnTo>
                  <a:cubicBezTo>
                    <a:pt x="1166216" y="1305870"/>
                    <a:pt x="1150113" y="1321973"/>
                    <a:pt x="1130249" y="1321973"/>
                  </a:cubicBezTo>
                  <a:lnTo>
                    <a:pt x="35967" y="1321973"/>
                  </a:lnTo>
                  <a:cubicBezTo>
                    <a:pt x="16103" y="1321973"/>
                    <a:pt x="0" y="1305870"/>
                    <a:pt x="0" y="1286006"/>
                  </a:cubicBezTo>
                  <a:lnTo>
                    <a:pt x="0" y="35967"/>
                  </a:lnTo>
                  <a:cubicBezTo>
                    <a:pt x="0" y="16103"/>
                    <a:pt x="16103" y="0"/>
                    <a:pt x="359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AB9EE2"/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85725"/>
              <a:ext cx="1166216" cy="12362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909962" y="4829962"/>
            <a:ext cx="2573412" cy="473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3"/>
              </a:lnSpc>
            </a:pPr>
            <a:r>
              <a:rPr lang="en-US" sz="3618" spc="-296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Usabilidad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174195" y="4829962"/>
            <a:ext cx="2573412" cy="473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3"/>
              </a:lnSpc>
            </a:pPr>
            <a:r>
              <a:rPr lang="en-US" sz="3618" spc="-296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Confiabilidad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738947" y="5944175"/>
            <a:ext cx="2915440" cy="1641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9"/>
              </a:lnSpc>
              <a:spcBef>
                <a:spcPct val="0"/>
              </a:spcBef>
            </a:pPr>
            <a:r>
              <a:rPr lang="en-US" sz="1878" spc="-3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Es esencial que el aplicativo y el sistema sea fácil de usar para varios  tipos de usuarios que se pueden presentar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003180" y="5944175"/>
            <a:ext cx="2915440" cy="1641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29"/>
              </a:lnSpc>
              <a:spcBef>
                <a:spcPct val="0"/>
              </a:spcBef>
            </a:pPr>
            <a:r>
              <a:rPr lang="en-US" sz="1878" spc="-31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El sistema debe funcionar de forma continua y sin fallos, ya que el usuario depende de su correcto funcionamiento.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024979" y="2045081"/>
          <a:ext cx="16234320" cy="6196838"/>
        </p:xfrm>
        <a:graphic>
          <a:graphicData uri="http://schemas.openxmlformats.org/drawingml/2006/table">
            <a:tbl>
              <a:tblPr/>
              <a:tblGrid>
                <a:gridCol w="30386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5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53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991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991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79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79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51401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51401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4027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636422">
                <a:tc>
                  <a:txBody>
                    <a:bodyPr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Skateholders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Rendimiento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Rendimiento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Compatibilidad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Compatibilidad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Usabilidad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Usabilidad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Confiabilidad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Confiabilidad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Total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138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Usuarios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X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X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X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X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40%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100%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588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Ministerio de Salud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X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X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80%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100%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0138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Instituciones educativas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X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X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X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40%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100%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588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Ministerio TIC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X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100%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100%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5882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7266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35%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17.5%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27.5%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100%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2688248" y="394427"/>
            <a:ext cx="12911505" cy="123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20"/>
              </a:lnSpc>
            </a:pPr>
            <a:r>
              <a:rPr lang="en-US" sz="9500" spc="-779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Atributos de calidad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028700" y="1790941"/>
          <a:ext cx="16374427" cy="7945904"/>
        </p:xfrm>
        <a:graphic>
          <a:graphicData uri="http://schemas.openxmlformats.org/drawingml/2006/table">
            <a:tbl>
              <a:tblPr/>
              <a:tblGrid>
                <a:gridCol w="21732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12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3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34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71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9566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795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310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227138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Atributo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Descripción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Subcategoria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Métrica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Impacto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Dificultad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Peso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>
                          <a:solidFill>
                            <a:srgbClr val="000000"/>
                          </a:solidFill>
                          <a:latin typeface="Public Sans Bold"/>
                          <a:ea typeface="Public Sans Bold"/>
                          <a:cs typeface="Public Sans Bold"/>
                          <a:sym typeface="Public Sans Bold"/>
                        </a:rPr>
                        <a:t>Valor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52462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Usabilidad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La aplicación debe ser accesible por voz y lectores de pantalla cumpliendo WCAG 2.1 AA.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Capacidad de interacción – Inclusividad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WCAG 2.1 nivel AA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27.5%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165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8768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Rendimiento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sistema debe responder a las acciones del usuario entre 3 y 5 segundos.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Eficiencia de desempeño – Comportamiento temporal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3-5 segundos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35%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140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8768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Confiabilidad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sistema debe tener una tasa de éxito mayor al 90 % en sus funciones.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Fiabilidad – Ausencia de fallos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+90% tasa de éxito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20%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120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8768"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Compatibilidad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El sistema debe funcionar correctamente en al menos el 80 % de plataformas objetivo.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Compatibilidad – Interoperabilidad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% de funcionalidad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17.5%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80"/>
                        </a:lnSpc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Public Sans"/>
                          <a:ea typeface="Public Sans"/>
                          <a:cs typeface="Public Sans"/>
                          <a:sym typeface="Public Sans"/>
                        </a:rPr>
                        <a:t>35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639089" y="171450"/>
            <a:ext cx="15009822" cy="1009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88"/>
              </a:lnSpc>
            </a:pPr>
            <a:r>
              <a:rPr lang="en-US" sz="7800" spc="-639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Ponderación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8069" y="1122363"/>
            <a:ext cx="5831883" cy="8042275"/>
          </a:xfrm>
          <a:custGeom>
            <a:avLst/>
            <a:gdLst/>
            <a:ahLst/>
            <a:cxnLst/>
            <a:rect l="l" t="t" r="r" b="b"/>
            <a:pathLst>
              <a:path w="5831883" h="8042275">
                <a:moveTo>
                  <a:pt x="0" y="0"/>
                </a:moveTo>
                <a:lnTo>
                  <a:pt x="5831883" y="0"/>
                </a:lnTo>
                <a:lnTo>
                  <a:pt x="5831883" y="8042274"/>
                </a:lnTo>
                <a:lnTo>
                  <a:pt x="0" y="80422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09778" y="2498406"/>
            <a:ext cx="7150078" cy="5414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20"/>
              </a:lnSpc>
            </a:pPr>
            <a:r>
              <a:rPr lang="en-US" sz="14500" spc="-1189">
                <a:solidFill>
                  <a:srgbClr val="272665"/>
                </a:solidFill>
                <a:latin typeface="Public Sans"/>
                <a:ea typeface="Public Sans"/>
                <a:cs typeface="Public Sans"/>
                <a:sym typeface="Public Sans"/>
              </a:rPr>
              <a:t>Thank you very much!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8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HorusPath.context</dc:title>
  <cp:revision>1</cp:revision>
  <dcterms:created xsi:type="dcterms:W3CDTF">2006-08-16T00:00:00Z</dcterms:created>
  <dcterms:modified xsi:type="dcterms:W3CDTF">2025-04-14T23:00:35Z</dcterms:modified>
  <dc:identifier>DAGjh6wO8ws</dc:identifier>
</cp:coreProperties>
</file>

<file path=docProps/thumbnail.jpeg>
</file>